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DCBE0B5-889E-4ABC-B202-3ED6432436EC}" type="datetimeFigureOut">
              <a:rPr kumimoji="1" lang="ja-JP" altLang="en-US" smtClean="0"/>
              <a:t>2024/3/12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1FCF7-83AF-425D-B7E8-8DAEAD739C36}" type="slidenum">
              <a:rPr kumimoji="1" lang="ja-JP" altLang="en-US" smtClean="0"/>
              <a:t>‹#›</a:t>
            </a:fld>
            <a:endParaRPr kumimoji="1" lang="ja-JP" altLang="en-US"/>
          </a:p>
        </p:txBody>
      </p:sp>
    </p:spTree>
    <p:extLst>
      <p:ext uri="{BB962C8B-B14F-4D97-AF65-F5344CB8AC3E}">
        <p14:creationId xmlns:p14="http://schemas.microsoft.com/office/powerpoint/2010/main" val="581623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CBE0B5-889E-4ABC-B202-3ED6432436EC}" type="datetimeFigureOut">
              <a:rPr kumimoji="1" lang="ja-JP" altLang="en-US" smtClean="0"/>
              <a:t>2024/3/12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1FCF7-83AF-425D-B7E8-8DAEAD739C36}" type="slidenum">
              <a:rPr kumimoji="1" lang="ja-JP" altLang="en-US" smtClean="0"/>
              <a:t>‹#›</a:t>
            </a:fld>
            <a:endParaRPr kumimoji="1" lang="ja-JP" altLang="en-US"/>
          </a:p>
        </p:txBody>
      </p:sp>
    </p:spTree>
    <p:extLst>
      <p:ext uri="{BB962C8B-B14F-4D97-AF65-F5344CB8AC3E}">
        <p14:creationId xmlns:p14="http://schemas.microsoft.com/office/powerpoint/2010/main" val="1347045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CBE0B5-889E-4ABC-B202-3ED6432436EC}" type="datetimeFigureOut">
              <a:rPr kumimoji="1" lang="ja-JP" altLang="en-US" smtClean="0"/>
              <a:t>2024/3/12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1FCF7-83AF-425D-B7E8-8DAEAD739C36}"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1274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CBE0B5-889E-4ABC-B202-3ED6432436EC}" type="datetimeFigureOut">
              <a:rPr kumimoji="1" lang="ja-JP" altLang="en-US" smtClean="0"/>
              <a:t>2024/3/12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1FCF7-83AF-425D-B7E8-8DAEAD739C36}" type="slidenum">
              <a:rPr kumimoji="1" lang="ja-JP" altLang="en-US" smtClean="0"/>
              <a:t>‹#›</a:t>
            </a:fld>
            <a:endParaRPr kumimoji="1" lang="ja-JP" altLang="en-US"/>
          </a:p>
        </p:txBody>
      </p:sp>
    </p:spTree>
    <p:extLst>
      <p:ext uri="{BB962C8B-B14F-4D97-AF65-F5344CB8AC3E}">
        <p14:creationId xmlns:p14="http://schemas.microsoft.com/office/powerpoint/2010/main" val="23600539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CBE0B5-889E-4ABC-B202-3ED6432436EC}" type="datetimeFigureOut">
              <a:rPr kumimoji="1" lang="ja-JP" altLang="en-US" smtClean="0"/>
              <a:t>2024/3/12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1FCF7-83AF-425D-B7E8-8DAEAD739C36}"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87444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CBE0B5-889E-4ABC-B202-3ED6432436EC}" type="datetimeFigureOut">
              <a:rPr kumimoji="1" lang="ja-JP" altLang="en-US" smtClean="0"/>
              <a:t>2024/3/12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1FCF7-83AF-425D-B7E8-8DAEAD739C36}" type="slidenum">
              <a:rPr kumimoji="1" lang="ja-JP" altLang="en-US" smtClean="0"/>
              <a:t>‹#›</a:t>
            </a:fld>
            <a:endParaRPr kumimoji="1" lang="ja-JP" altLang="en-US"/>
          </a:p>
        </p:txBody>
      </p:sp>
    </p:spTree>
    <p:extLst>
      <p:ext uri="{BB962C8B-B14F-4D97-AF65-F5344CB8AC3E}">
        <p14:creationId xmlns:p14="http://schemas.microsoft.com/office/powerpoint/2010/main" val="703342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CBE0B5-889E-4ABC-B202-3ED6432436EC}" type="datetimeFigureOut">
              <a:rPr kumimoji="1" lang="ja-JP" altLang="en-US" smtClean="0"/>
              <a:t>2024/3/12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1FCF7-83AF-425D-B7E8-8DAEAD739C36}" type="slidenum">
              <a:rPr kumimoji="1" lang="ja-JP" altLang="en-US" smtClean="0"/>
              <a:t>‹#›</a:t>
            </a:fld>
            <a:endParaRPr kumimoji="1" lang="ja-JP" altLang="en-US"/>
          </a:p>
        </p:txBody>
      </p:sp>
    </p:spTree>
    <p:extLst>
      <p:ext uri="{BB962C8B-B14F-4D97-AF65-F5344CB8AC3E}">
        <p14:creationId xmlns:p14="http://schemas.microsoft.com/office/powerpoint/2010/main" val="1393952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CBE0B5-889E-4ABC-B202-3ED6432436EC}" type="datetimeFigureOut">
              <a:rPr kumimoji="1" lang="ja-JP" altLang="en-US" smtClean="0"/>
              <a:t>2024/3/12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1FCF7-83AF-425D-B7E8-8DAEAD739C36}" type="slidenum">
              <a:rPr kumimoji="1" lang="ja-JP" altLang="en-US" smtClean="0"/>
              <a:t>‹#›</a:t>
            </a:fld>
            <a:endParaRPr kumimoji="1" lang="ja-JP" altLang="en-US"/>
          </a:p>
        </p:txBody>
      </p:sp>
    </p:spTree>
    <p:extLst>
      <p:ext uri="{BB962C8B-B14F-4D97-AF65-F5344CB8AC3E}">
        <p14:creationId xmlns:p14="http://schemas.microsoft.com/office/powerpoint/2010/main" val="333001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CBE0B5-889E-4ABC-B202-3ED6432436EC}" type="datetimeFigureOut">
              <a:rPr kumimoji="1" lang="ja-JP" altLang="en-US" smtClean="0"/>
              <a:t>2024/3/12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1FCF7-83AF-425D-B7E8-8DAEAD739C36}" type="slidenum">
              <a:rPr kumimoji="1" lang="ja-JP" altLang="en-US" smtClean="0"/>
              <a:t>‹#›</a:t>
            </a:fld>
            <a:endParaRPr kumimoji="1" lang="ja-JP" altLang="en-US"/>
          </a:p>
        </p:txBody>
      </p:sp>
    </p:spTree>
    <p:extLst>
      <p:ext uri="{BB962C8B-B14F-4D97-AF65-F5344CB8AC3E}">
        <p14:creationId xmlns:p14="http://schemas.microsoft.com/office/powerpoint/2010/main" val="1620152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CBE0B5-889E-4ABC-B202-3ED6432436EC}" type="datetimeFigureOut">
              <a:rPr kumimoji="1" lang="ja-JP" altLang="en-US" smtClean="0"/>
              <a:t>2024/3/12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1FCF7-83AF-425D-B7E8-8DAEAD739C36}" type="slidenum">
              <a:rPr kumimoji="1" lang="ja-JP" altLang="en-US" smtClean="0"/>
              <a:t>‹#›</a:t>
            </a:fld>
            <a:endParaRPr kumimoji="1" lang="ja-JP" altLang="en-US"/>
          </a:p>
        </p:txBody>
      </p:sp>
    </p:spTree>
    <p:extLst>
      <p:ext uri="{BB962C8B-B14F-4D97-AF65-F5344CB8AC3E}">
        <p14:creationId xmlns:p14="http://schemas.microsoft.com/office/powerpoint/2010/main" val="4203824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DCBE0B5-889E-4ABC-B202-3ED6432436EC}" type="datetimeFigureOut">
              <a:rPr kumimoji="1" lang="ja-JP" altLang="en-US" smtClean="0"/>
              <a:t>2024/3/12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31FCF7-83AF-425D-B7E8-8DAEAD739C36}" type="slidenum">
              <a:rPr kumimoji="1" lang="ja-JP" altLang="en-US" smtClean="0"/>
              <a:t>‹#›</a:t>
            </a:fld>
            <a:endParaRPr kumimoji="1" lang="ja-JP" altLang="en-US"/>
          </a:p>
        </p:txBody>
      </p:sp>
    </p:spTree>
    <p:extLst>
      <p:ext uri="{BB962C8B-B14F-4D97-AF65-F5344CB8AC3E}">
        <p14:creationId xmlns:p14="http://schemas.microsoft.com/office/powerpoint/2010/main" val="358860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DCBE0B5-889E-4ABC-B202-3ED6432436EC}" type="datetimeFigureOut">
              <a:rPr kumimoji="1" lang="ja-JP" altLang="en-US" smtClean="0"/>
              <a:t>2024/3/12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D31FCF7-83AF-425D-B7E8-8DAEAD739C36}" type="slidenum">
              <a:rPr kumimoji="1" lang="ja-JP" altLang="en-US" smtClean="0"/>
              <a:t>‹#›</a:t>
            </a:fld>
            <a:endParaRPr kumimoji="1" lang="ja-JP" altLang="en-US"/>
          </a:p>
        </p:txBody>
      </p:sp>
    </p:spTree>
    <p:extLst>
      <p:ext uri="{BB962C8B-B14F-4D97-AF65-F5344CB8AC3E}">
        <p14:creationId xmlns:p14="http://schemas.microsoft.com/office/powerpoint/2010/main" val="1601823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DCBE0B5-889E-4ABC-B202-3ED6432436EC}" type="datetimeFigureOut">
              <a:rPr kumimoji="1" lang="ja-JP" altLang="en-US" smtClean="0"/>
              <a:t>2024/3/12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D31FCF7-83AF-425D-B7E8-8DAEAD739C36}" type="slidenum">
              <a:rPr kumimoji="1" lang="ja-JP" altLang="en-US" smtClean="0"/>
              <a:t>‹#›</a:t>
            </a:fld>
            <a:endParaRPr kumimoji="1" lang="ja-JP" altLang="en-US"/>
          </a:p>
        </p:txBody>
      </p:sp>
    </p:spTree>
    <p:extLst>
      <p:ext uri="{BB962C8B-B14F-4D97-AF65-F5344CB8AC3E}">
        <p14:creationId xmlns:p14="http://schemas.microsoft.com/office/powerpoint/2010/main" val="1605409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CBE0B5-889E-4ABC-B202-3ED6432436EC}" type="datetimeFigureOut">
              <a:rPr kumimoji="1" lang="ja-JP" altLang="en-US" smtClean="0"/>
              <a:t>2024/3/12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31FCF7-83AF-425D-B7E8-8DAEAD739C36}" type="slidenum">
              <a:rPr kumimoji="1" lang="ja-JP" altLang="en-US" smtClean="0"/>
              <a:t>‹#›</a:t>
            </a:fld>
            <a:endParaRPr kumimoji="1" lang="ja-JP" altLang="en-US"/>
          </a:p>
        </p:txBody>
      </p:sp>
    </p:spTree>
    <p:extLst>
      <p:ext uri="{BB962C8B-B14F-4D97-AF65-F5344CB8AC3E}">
        <p14:creationId xmlns:p14="http://schemas.microsoft.com/office/powerpoint/2010/main" val="259023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CBE0B5-889E-4ABC-B202-3ED6432436EC}" type="datetimeFigureOut">
              <a:rPr kumimoji="1" lang="ja-JP" altLang="en-US" smtClean="0"/>
              <a:t>2024/3/12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31FCF7-83AF-425D-B7E8-8DAEAD739C36}" type="slidenum">
              <a:rPr kumimoji="1" lang="ja-JP" altLang="en-US" smtClean="0"/>
              <a:t>‹#›</a:t>
            </a:fld>
            <a:endParaRPr kumimoji="1" lang="ja-JP" altLang="en-US"/>
          </a:p>
        </p:txBody>
      </p:sp>
    </p:spTree>
    <p:extLst>
      <p:ext uri="{BB962C8B-B14F-4D97-AF65-F5344CB8AC3E}">
        <p14:creationId xmlns:p14="http://schemas.microsoft.com/office/powerpoint/2010/main" val="3828223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CBE0B5-889E-4ABC-B202-3ED6432436EC}" type="datetimeFigureOut">
              <a:rPr kumimoji="1" lang="ja-JP" altLang="en-US" smtClean="0"/>
              <a:t>2024/3/12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31FCF7-83AF-425D-B7E8-8DAEAD739C36}" type="slidenum">
              <a:rPr kumimoji="1" lang="ja-JP" altLang="en-US" smtClean="0"/>
              <a:t>‹#›</a:t>
            </a:fld>
            <a:endParaRPr kumimoji="1" lang="ja-JP" altLang="en-US"/>
          </a:p>
        </p:txBody>
      </p:sp>
    </p:spTree>
    <p:extLst>
      <p:ext uri="{BB962C8B-B14F-4D97-AF65-F5344CB8AC3E}">
        <p14:creationId xmlns:p14="http://schemas.microsoft.com/office/powerpoint/2010/main" val="2487090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DCBE0B5-889E-4ABC-B202-3ED6432436EC}" type="datetimeFigureOut">
              <a:rPr kumimoji="1" lang="ja-JP" altLang="en-US" smtClean="0"/>
              <a:t>2024/3/12</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D31FCF7-83AF-425D-B7E8-8DAEAD739C36}" type="slidenum">
              <a:rPr kumimoji="1" lang="ja-JP" altLang="en-US" smtClean="0"/>
              <a:t>‹#›</a:t>
            </a:fld>
            <a:endParaRPr kumimoji="1" lang="ja-JP" altLang="en-US"/>
          </a:p>
        </p:txBody>
      </p:sp>
    </p:spTree>
    <p:extLst>
      <p:ext uri="{BB962C8B-B14F-4D97-AF65-F5344CB8AC3E}">
        <p14:creationId xmlns:p14="http://schemas.microsoft.com/office/powerpoint/2010/main" val="147649523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A62D672-3C45-6335-F7D8-7B705840FDE2}"/>
              </a:ext>
            </a:extLst>
          </p:cNvPr>
          <p:cNvSpPr txBox="1"/>
          <p:nvPr/>
        </p:nvSpPr>
        <p:spPr>
          <a:xfrm>
            <a:off x="2794114" y="242801"/>
            <a:ext cx="5257802" cy="523220"/>
          </a:xfrm>
          <a:prstGeom prst="rect">
            <a:avLst/>
          </a:prstGeom>
          <a:noFill/>
        </p:spPr>
        <p:txBody>
          <a:bodyPr wrap="square" rtlCol="0">
            <a:spAutoFit/>
          </a:bodyPr>
          <a:lstStyle/>
          <a:p>
            <a:pPr algn="ctr"/>
            <a:r>
              <a:rPr kumimoji="1" lang="en-US" altLang="ja-JP" sz="2800" b="1" dirty="0">
                <a:latin typeface="Meiryo UI" panose="020B0604030504040204" pitchFamily="50" charset="-128"/>
                <a:ea typeface="Meiryo UI" panose="020B0604030504040204" pitchFamily="50" charset="-128"/>
              </a:rPr>
              <a:t>【</a:t>
            </a:r>
            <a:r>
              <a:rPr kumimoji="1" lang="ja-JP" altLang="en-US" sz="2800" b="1" dirty="0">
                <a:latin typeface="Meiryo UI" panose="020B0604030504040204" pitchFamily="50" charset="-128"/>
                <a:ea typeface="Meiryo UI" panose="020B0604030504040204" pitchFamily="50" charset="-128"/>
              </a:rPr>
              <a:t>年度更新</a:t>
            </a:r>
            <a:r>
              <a:rPr kumimoji="1" lang="en-US" altLang="ja-JP" sz="2800" b="1" dirty="0">
                <a:latin typeface="Meiryo UI" panose="020B0604030504040204" pitchFamily="50" charset="-128"/>
                <a:ea typeface="Meiryo UI" panose="020B0604030504040204" pitchFamily="50" charset="-128"/>
              </a:rPr>
              <a:t>】 </a:t>
            </a:r>
            <a:r>
              <a:rPr kumimoji="1" lang="ja-JP" altLang="en-US" sz="2800" b="1" dirty="0">
                <a:latin typeface="Meiryo UI" panose="020B0604030504040204" pitchFamily="50" charset="-128"/>
                <a:ea typeface="Meiryo UI" panose="020B0604030504040204" pitchFamily="50" charset="-128"/>
              </a:rPr>
              <a:t>前の確認事項</a:t>
            </a:r>
            <a:endParaRPr kumimoji="1" lang="en-US" altLang="ja-JP" sz="2800" b="1"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B624CBB5-7380-9300-51C6-CFADB0E4A0A1}"/>
              </a:ext>
            </a:extLst>
          </p:cNvPr>
          <p:cNvSpPr txBox="1"/>
          <p:nvPr/>
        </p:nvSpPr>
        <p:spPr>
          <a:xfrm>
            <a:off x="1095202" y="982176"/>
            <a:ext cx="10850187" cy="5570756"/>
          </a:xfrm>
          <a:prstGeom prst="rect">
            <a:avLst/>
          </a:prstGeom>
          <a:noFill/>
        </p:spPr>
        <p:txBody>
          <a:bodyPr wrap="square" rtlCol="0">
            <a:spAutoFit/>
          </a:bodyPr>
          <a:lstStyle/>
          <a:p>
            <a:pPr marL="342900" indent="-342900">
              <a:buAutoNum type="arabicPeriod"/>
            </a:pPr>
            <a:r>
              <a:rPr kumimoji="1" lang="ja-JP" altLang="en-US" sz="1600" b="1" u="sng" dirty="0">
                <a:solidFill>
                  <a:srgbClr val="C00000"/>
                </a:solidFill>
                <a:latin typeface="Meiryo UI" panose="020B0604030504040204" pitchFamily="50" charset="-128"/>
                <a:ea typeface="Meiryo UI" panose="020B0604030504040204" pitchFamily="50" charset="-128"/>
              </a:rPr>
              <a:t>年度更新処理は一回のみ実施</a:t>
            </a:r>
            <a:endParaRPr kumimoji="1" lang="en-US" altLang="ja-JP" sz="1600" b="1" u="sng" dirty="0">
              <a:solidFill>
                <a:srgbClr val="C00000"/>
              </a:solidFill>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各担当</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学年費・進路費・校納金</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ごとには行いません。</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年度更新処理の実行は各担当者に確認をし、学校全体で一回処理を行ってください。</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en-US" altLang="ja-JP" sz="1600" b="1" dirty="0">
                <a:solidFill>
                  <a:srgbClr val="C00000"/>
                </a:solidFill>
                <a:latin typeface="Meiryo UI" panose="020B0604030504040204" pitchFamily="50" charset="-128"/>
                <a:ea typeface="Meiryo UI" panose="020B0604030504040204" pitchFamily="50" charset="-128"/>
              </a:rPr>
              <a:t>2.</a:t>
            </a:r>
            <a:r>
              <a:rPr kumimoji="1" lang="ja-JP" altLang="en-US" sz="1600" b="1" dirty="0">
                <a:solidFill>
                  <a:srgbClr val="C00000"/>
                </a:solidFill>
                <a:latin typeface="Meiryo UI" panose="020B0604030504040204" pitchFamily="50" charset="-128"/>
                <a:ea typeface="Meiryo UI" panose="020B0604030504040204" pitchFamily="50" charset="-128"/>
              </a:rPr>
              <a:t> </a:t>
            </a:r>
            <a:r>
              <a:rPr kumimoji="1" lang="ja-JP" altLang="en-US" sz="1600" b="1" u="sng" dirty="0">
                <a:solidFill>
                  <a:srgbClr val="C00000"/>
                </a:solidFill>
                <a:latin typeface="Meiryo UI" panose="020B0604030504040204" pitchFamily="50" charset="-128"/>
                <a:ea typeface="Meiryo UI" panose="020B0604030504040204" pitchFamily="50" charset="-128"/>
              </a:rPr>
              <a:t>年度更新は年度の締め作業</a:t>
            </a:r>
            <a:endParaRPr kumimoji="1" lang="en-US" altLang="ja-JP" sz="1600" b="1" u="sng" dirty="0">
              <a:solidFill>
                <a:srgbClr val="C00000"/>
              </a:solidFill>
              <a:latin typeface="Meiryo UI" panose="020B0604030504040204" pitchFamily="50" charset="-128"/>
              <a:ea typeface="Meiryo UI" panose="020B0604030504040204" pitchFamily="50" charset="-128"/>
            </a:endParaRPr>
          </a:p>
          <a:p>
            <a:r>
              <a:rPr kumimoji="1" lang="ja-JP" altLang="en-US" sz="1400" b="1" dirty="0">
                <a:solidFill>
                  <a:srgbClr val="0070C0"/>
                </a:solidFill>
                <a:latin typeface="Meiryo UI" panose="020B0604030504040204" pitchFamily="50" charset="-128"/>
                <a:ea typeface="Meiryo UI" panose="020B0604030504040204" pitchFamily="50" charset="-128"/>
              </a:rPr>
              <a:t>　　　</a:t>
            </a:r>
            <a:r>
              <a:rPr kumimoji="1" lang="ja-JP" altLang="en-US" sz="1400" dirty="0">
                <a:solidFill>
                  <a:srgbClr val="0070C0"/>
                </a:solidFill>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年度更新処理を行うと、出納情報を締め、残金が新年度の前年度繰越金として登録されます。</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そのため、処理を行う前に、最終学年や転学者への返金作業、在校生の繰越金登録、</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出納情報の登録、生徒毎購入教材の紐づけ等を完了させておく必要があります。</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生徒への紐づけが関係しない作業</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支出決済や業者への支払い等</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は年度更新後も行えますが、</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新年度の前年度繰越金の手動補正が必要になりますのでご注意ください。</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a:t>
            </a:r>
            <a:endParaRPr kumimoji="1" lang="en-US" altLang="ja-JP" sz="1400" b="1" dirty="0">
              <a:latin typeface="Meiryo UI" panose="020B0604030504040204" pitchFamily="50" charset="-128"/>
              <a:ea typeface="Meiryo UI" panose="020B0604030504040204" pitchFamily="50" charset="-128"/>
            </a:endParaRPr>
          </a:p>
          <a:p>
            <a:r>
              <a:rPr kumimoji="1" lang="en-US" altLang="ja-JP" sz="1600" b="1" dirty="0">
                <a:solidFill>
                  <a:srgbClr val="C00000"/>
                </a:solidFill>
                <a:latin typeface="Meiryo UI" panose="020B0604030504040204" pitchFamily="50" charset="-128"/>
                <a:ea typeface="Meiryo UI" panose="020B0604030504040204" pitchFamily="50" charset="-128"/>
              </a:rPr>
              <a:t>3.</a:t>
            </a:r>
            <a:r>
              <a:rPr kumimoji="1" lang="ja-JP" altLang="en-US" sz="1600" b="1" dirty="0">
                <a:solidFill>
                  <a:srgbClr val="C00000"/>
                </a:solidFill>
                <a:latin typeface="Meiryo UI" panose="020B0604030504040204" pitchFamily="50" charset="-128"/>
                <a:ea typeface="Meiryo UI" panose="020B0604030504040204" pitchFamily="50" charset="-128"/>
              </a:rPr>
              <a:t>　</a:t>
            </a:r>
            <a:r>
              <a:rPr kumimoji="1" lang="ja-JP" altLang="en-US" sz="1600" b="1" u="sng" dirty="0">
                <a:solidFill>
                  <a:srgbClr val="C00000"/>
                </a:solidFill>
                <a:latin typeface="Meiryo UI" panose="020B0604030504040204" pitchFamily="50" charset="-128"/>
                <a:ea typeface="Meiryo UI" panose="020B0604030504040204" pitchFamily="50" charset="-128"/>
              </a:rPr>
              <a:t>学年更新後は前年度の生徒情報の閲覧、個人会計報告書の作成不可</a:t>
            </a:r>
            <a:endParaRPr kumimoji="1" lang="en-US" altLang="ja-JP" sz="1600" b="1" u="sng" dirty="0">
              <a:solidFill>
                <a:srgbClr val="C00000"/>
              </a:solidFill>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年度更新処理で学年更新まで一括で行った場合、前年度の生徒情報を参照できなくなります。</a:t>
            </a:r>
            <a:endParaRPr kumimoji="1" lang="en-US" altLang="ja-JP" sz="14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前年度の生徒に紐づく情報は、必ず年度更新前に登録を完了してください。</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事情により年度更新処理後に紐づけ作業が必要な場合は、</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年度更新処理の</a:t>
            </a:r>
            <a:r>
              <a:rPr kumimoji="1" lang="en-US" altLang="ja-JP" sz="1400" dirty="0">
                <a:latin typeface="Meiryo UI" panose="020B0604030504040204" pitchFamily="50" charset="-128"/>
                <a:ea typeface="Meiryo UI" panose="020B0604030504040204" pitchFamily="50" charset="-128"/>
              </a:rPr>
              <a:t>【STEP3】</a:t>
            </a:r>
            <a:r>
              <a:rPr kumimoji="1" lang="ja-JP" altLang="en-US" sz="1400" dirty="0">
                <a:latin typeface="Meiryo UI" panose="020B0604030504040204" pitchFamily="50" charset="-128"/>
                <a:ea typeface="Meiryo UI" panose="020B0604030504040204" pitchFamily="50" charset="-128"/>
              </a:rPr>
              <a:t>学年更新時に、「生徒ごとに更新」を選択してください。</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「生徒ごとに更新」の場合は学年更新は行われませんので、年度更新処理後も生徒への紐づけ作業が可能です。</a:t>
            </a:r>
            <a:endParaRPr kumimoji="1" lang="en-US" altLang="ja-JP" sz="14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ただし、新年度の前年度繰越金は年度更新時に登録されるため、手動補正が必要になることと、</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別途学年更新処理を行う必要があることに注意が必要です。</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その他ご不明点は、ヘルプデスクまでお問い合わせください。　</a:t>
            </a:r>
            <a:r>
              <a:rPr kumimoji="1" lang="en-US" altLang="ja-JP" sz="1400" dirty="0">
                <a:latin typeface="Meiryo UI" panose="020B0604030504040204" pitchFamily="50" charset="-128"/>
                <a:ea typeface="Meiryo UI" panose="020B0604030504040204" pitchFamily="50" charset="-128"/>
              </a:rPr>
              <a:t>(0120-496-519)</a:t>
            </a:r>
          </a:p>
        </p:txBody>
      </p:sp>
    </p:spTree>
    <p:extLst>
      <p:ext uri="{BB962C8B-B14F-4D97-AF65-F5344CB8AC3E}">
        <p14:creationId xmlns:p14="http://schemas.microsoft.com/office/powerpoint/2010/main" val="1358309312"/>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305</TotalTime>
  <Words>356</Words>
  <Application>Microsoft Office PowerPoint</Application>
  <PresentationFormat>ワイド画面</PresentationFormat>
  <Paragraphs>26</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Trebuchet MS</vt:lpstr>
      <vt:lpstr>Wingdings 3</vt:lpstr>
      <vt:lpstr>ファセット</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髙野 真里</dc:creator>
  <cp:lastModifiedBy>髙野 真里</cp:lastModifiedBy>
  <cp:revision>13</cp:revision>
  <dcterms:created xsi:type="dcterms:W3CDTF">2024-03-11T00:00:39Z</dcterms:created>
  <dcterms:modified xsi:type="dcterms:W3CDTF">2024-03-12T04:43:19Z</dcterms:modified>
</cp:coreProperties>
</file>